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68" r:id="rId2"/>
    <p:sldId id="273" r:id="rId3"/>
    <p:sldId id="274" r:id="rId4"/>
    <p:sldId id="275" r:id="rId5"/>
    <p:sldId id="270" r:id="rId6"/>
    <p:sldId id="276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78" r:id="rId15"/>
    <p:sldId id="280" r:id="rId16"/>
    <p:sldId id="281" r:id="rId17"/>
    <p:sldId id="282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6E4B-AC74-46EB-B68A-31D5D341313B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4EFF5-97AB-4E7C-8BA2-C59D8D4A0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4EFF5-97AB-4E7C-8BA2-C59D8D4A062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3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F92E7-62BC-4C05-86DC-F102899F29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57091-B8B4-497B-BCA3-610243FA3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0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C46D-A09F-460A-80B3-7BAD9288AF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E2B3A-B3AD-4077-AADF-8D850AD0A1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541A-D550-4661-B7F3-EF286B4CD3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E252-4811-4BCC-AD21-259D4E3011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4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0E3A-4618-43C5-AB67-873141E990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257C-E0D3-4CA2-8225-7102631870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3C05-45F9-4A0D-8655-9C92D3CA75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CA0D-315D-419E-8E8B-CED562F8F46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AF14-56C3-44A6-9107-AD0ABF5BC4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F584C-385E-4A69-A1C9-A9866D1F3B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7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D44D-FAC7-4AE9-A605-B59CF6748E6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B2A2-FFC3-47B5-B6F6-3FECB99E00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6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6005-DB8B-483E-8512-04022CAEB5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5027-5AB9-4F1F-B75D-361CE6A40C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8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8F673-B3E1-4E0D-9D7E-D1CFE0D329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5278-2155-4A60-8DDE-615E3000F1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6258-15A3-4EEA-8282-EFB41E8A8E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A5F1-8DC5-46C1-981B-B0872E88967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6AEF-4FD0-428C-8EE0-1946240175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7D77-5A1F-4AE1-A5BF-0093EE97E5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8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AE0FFE-56C5-4222-902B-81AF9BD2D4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12E076-CB5E-49E6-94A2-6A7B111DBD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5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800200"/>
          </a:xfrm>
        </p:spPr>
        <p:txBody>
          <a:bodyPr/>
          <a:lstStyle/>
          <a:p>
            <a:r>
              <a:rPr lang="ru-RU" altLang="ru-RU" sz="1600" b="1" dirty="0" smtClean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  <a:t>Департамент </a:t>
            </a:r>
            <a:r>
              <a:rPr lang="ru-RU" altLang="ru-RU" sz="1600" b="1" dirty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  <a:t>образования и науки  </a:t>
            </a:r>
            <a:r>
              <a:rPr lang="ru-RU" altLang="ru-RU" sz="1600" b="1" dirty="0" smtClean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  <a:t>Тюменской </a:t>
            </a:r>
            <a:r>
              <a:rPr lang="ru-RU" altLang="ru-RU" sz="1600" b="1" dirty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  <a:t>области</a:t>
            </a:r>
            <a:br>
              <a:rPr lang="ru-RU" altLang="ru-RU" sz="1600" b="1" dirty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</a:br>
            <a:r>
              <a:rPr lang="ru-RU" altLang="ru-RU" sz="1600" b="1" dirty="0" smtClean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1600" b="1" dirty="0" smtClean="0">
                <a:solidFill>
                  <a:srgbClr val="5E422D"/>
                </a:solidFill>
                <a:latin typeface="Tw Cen MT" pitchFamily="34" charset="0"/>
                <a:ea typeface="+mn-ea"/>
                <a:cs typeface="Arial" pitchFamily="34" charset="0"/>
              </a:rPr>
            </a:br>
            <a:r>
              <a:rPr lang="ru-RU" sz="1800" dirty="0"/>
              <a:t>Тюменский областной государственный институт развития регионального образования</a:t>
            </a:r>
            <a:br>
              <a:rPr lang="ru-RU" sz="1800" dirty="0"/>
            </a:br>
            <a:r>
              <a:rPr lang="ru-RU" sz="1800" dirty="0"/>
              <a:t>Совет директоров профессиональных образовательных организаций Тюменской области</a:t>
            </a:r>
            <a:br>
              <a:rPr lang="ru-RU" sz="1800" dirty="0"/>
            </a:br>
            <a:endParaRPr lang="ru-RU" altLang="ru-RU" sz="1800" dirty="0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83806" y="1988840"/>
            <a:ext cx="7344816" cy="3217912"/>
          </a:xfrm>
        </p:spPr>
        <p:txBody>
          <a:bodyPr rtlCol="0">
            <a:normAutofit fontScale="85000" lnSpcReduction="20000"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ВНЕДРЕНИЕ </a:t>
            </a:r>
            <a:r>
              <a:rPr lang="ru-RU" sz="2400" b="1" smtClean="0">
                <a:solidFill>
                  <a:srgbClr val="FF0000"/>
                </a:solidFill>
              </a:rPr>
              <a:t>РЕГИОНАЛЬНОГО СТАНДАРТА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ФОРМИРОВАНИЯ УНИВЕРСАЛЬНЫХ КОМПЕТЕНЦИЙ</a:t>
            </a:r>
          </a:p>
          <a:p>
            <a:endParaRPr lang="ru-RU" altLang="ru-RU" sz="2400" b="1" dirty="0" smtClean="0">
              <a:solidFill>
                <a:srgbClr val="FF0000"/>
              </a:solidFill>
              <a:latin typeface="Tw Cen MT" pitchFamily="34" charset="0"/>
              <a:cs typeface="Arial" pitchFamily="34" charset="0"/>
            </a:endParaRPr>
          </a:p>
          <a:p>
            <a:endParaRPr lang="ru-RU" altLang="ru-RU" sz="2400" b="1" dirty="0">
              <a:solidFill>
                <a:srgbClr val="FF0000"/>
              </a:solidFill>
              <a:latin typeface="Tw Cen MT" pitchFamily="34" charset="0"/>
              <a:cs typeface="Arial" pitchFamily="34" charset="0"/>
            </a:endParaRPr>
          </a:p>
          <a:p>
            <a:endParaRPr lang="ru-RU" altLang="ru-RU" sz="2400" b="1" dirty="0" smtClean="0">
              <a:solidFill>
                <a:srgbClr val="FF0000"/>
              </a:solidFill>
              <a:latin typeface="Tw Cen MT" pitchFamily="34" charset="0"/>
              <a:cs typeface="Arial" pitchFamily="34" charset="0"/>
            </a:endParaRPr>
          </a:p>
          <a:p>
            <a:endParaRPr lang="ru-RU" altLang="ru-RU" sz="2400" b="1" dirty="0">
              <a:solidFill>
                <a:schemeClr val="tx1"/>
              </a:solidFill>
              <a:latin typeface="Tw Cen MT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Тюмень, 2015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1524_jksfb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94"/>
          <a:stretch/>
        </p:blipFill>
        <p:spPr bwMode="auto">
          <a:xfrm>
            <a:off x="3563888" y="5791727"/>
            <a:ext cx="2333852" cy="10312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nedugamnet.ru/sites/default/files/diplom-aleksey-raider-i-anastasia-shvet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04856"/>
            <a:ext cx="1671883" cy="1114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old.tsogu.ru/media/photos/2015/03_24/kruglyj-sto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203" y="5589240"/>
            <a:ext cx="1717714" cy="1157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1095"/>
              </p:ext>
            </p:extLst>
          </p:nvPr>
        </p:nvGraphicFramePr>
        <p:xfrm>
          <a:off x="251520" y="1196752"/>
          <a:ext cx="8640960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6117"/>
                <a:gridCol w="7664843"/>
              </a:tblGrid>
              <a:tr h="553085"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7.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Непрерывность формирования и развития универсальных компетенций обучающихся профессиональных образовательных организаций Тюменской области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305"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Сетевое взаимодействие организаций по формированию и развитию универсальных компетенций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04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867244"/>
              </p:ext>
            </p:extLst>
          </p:nvPr>
        </p:nvGraphicFramePr>
        <p:xfrm>
          <a:off x="251520" y="980728"/>
          <a:ext cx="8568952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82"/>
                <a:gridCol w="7600970"/>
              </a:tblGrid>
              <a:tr h="1052578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Повышение квалификации взрослого населения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2578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9.1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Планирование деятельности по повышению квалификации взрослого населения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94794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9.2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Рекомендуемые мероприятия и формы для планирования деятельности по повышению квалификации взрослого населения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2578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9.3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Оценка эффективности деятельности по повышению квалификации взрослого населения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85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69234"/>
              </p:ext>
            </p:extLst>
          </p:nvPr>
        </p:nvGraphicFramePr>
        <p:xfrm>
          <a:off x="251520" y="980728"/>
          <a:ext cx="8712968" cy="509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252"/>
                <a:gridCol w="7728716"/>
              </a:tblGrid>
              <a:tr h="1470640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Трудоустройство выпускников профессиональных образовательных организаций Тюменской области, включая систему  сопровождения профессионального становления выпускника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364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10.1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Условия формирования универсальных компетенций в период практического обучения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26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10.2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Взаимодействие с работодателями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364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10.3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Деятельность Центра содействия трудоустройству,  способствующая формированию УК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26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10.4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Сопровождение трудовой деятельности выпускников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0640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Корректировка, актуализация региональной Программы формирования и развития универсальных компетенций обучающихся профессиональных образовательных организаций Тюменской области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85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98568"/>
              </p:ext>
            </p:extLst>
          </p:nvPr>
        </p:nvGraphicFramePr>
        <p:xfrm>
          <a:off x="323528" y="1268760"/>
          <a:ext cx="8496944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848"/>
                <a:gridCol w="7537096"/>
              </a:tblGrid>
              <a:tr h="4536504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5.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Оценка уровня </a:t>
                      </a:r>
                      <a:r>
                        <a:rPr lang="ru-RU" sz="3200" dirty="0" err="1">
                          <a:effectLst/>
                        </a:rPr>
                        <a:t>сформированности</a:t>
                      </a:r>
                      <a:r>
                        <a:rPr lang="ru-RU" sz="3200" dirty="0">
                          <a:effectLst/>
                        </a:rPr>
                        <a:t> универсальных компетенций обучающихся профессиональных образовательных организаций Тюменской области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84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51520" y="115888"/>
            <a:ext cx="8446393" cy="5048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УК.4 Профессиональная и социальная  мобильность</a:t>
            </a:r>
            <a:endParaRPr lang="fr-FR" altLang="ru-RU" sz="28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644907"/>
              </p:ext>
            </p:extLst>
          </p:nvPr>
        </p:nvGraphicFramePr>
        <p:xfrm>
          <a:off x="251520" y="620688"/>
          <a:ext cx="8424936" cy="575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177"/>
                <a:gridCol w="5616759"/>
              </a:tblGrid>
              <a:tr h="4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(признаки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Приемы и методы формирования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19406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имеет несколько рабочих квалификаций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получение родственной или новой квалификации через МФЦПК, ДОП;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присвоение минимального разряда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рамках учебной практики,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конкурсов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профмастерства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повышение квалификации (разряда) через МФЦПК, ДОП – 2-3 курс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ролевые игры на учебном занятии (выполнение разных ролей)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15801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способен быстро и успешно освоить новые технологии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обозначение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межпредметных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связей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и практик;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технология «опережающего обучения»;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выставок, экскурсии;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смена видов деятельности на учебном занятии (разные способы конспектирования, работа со схемами, таблицами, кластерами, составление ассоциативного ряда и пр.)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15676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готов к профессиональной деятельности (выполняет самостоятельно производственные задания)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проведение ЛПЗ в лабораториях и мастерских оформленных по «цеховому» принципу (аналогично участкам технологического процесса);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организация работы в учебной группе по принципу структуры производства (по отделам,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орг.структуре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предприятия)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6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УК.4 Профессиональная и социальная мобильность</a:t>
            </a:r>
            <a:endParaRPr lang="fr-FR" altLang="ru-RU" sz="24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544710"/>
              </p:ext>
            </p:extLst>
          </p:nvPr>
        </p:nvGraphicFramePr>
        <p:xfrm>
          <a:off x="107950" y="692150"/>
          <a:ext cx="8856538" cy="554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69"/>
                <a:gridCol w="6120369"/>
              </a:tblGrid>
              <a:tr h="696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(признаки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Приемы и методы формирования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11764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знает механизм реализации возможности открыть свое дело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курс «Основы предпринимательской деятельности»;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тренинги по реализации бизнес-идей;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проект «Успешные люди»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(встречи с успешными людьми, знакомство с их историей успеха);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выставок, экскурсий;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1368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профессионально-правовая грамотность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приемы проведения учебного занятия: кейс-метод, деловая игра, провокация;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работа с нормативно-правовой документацией;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открытых судебных заседаний по правонарушениям по профилю специальности;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участие в конкурсе «Законотворческих инициатив»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3044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владеет несколькими иностранными языками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дополнительных курсов;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введение через вариативную часть разделов «технический (профильный) иностранный»;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возможность изучать в колледже иностранный язык, отличный от того, что изучал в школе;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-проведение бинарного занятия: практическая работа по МДК на иностранном языке;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приемы на уроках ин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языка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(игровые студент в качестве переводчика, онлайн-обучение -трансляции, беседы с носителем языка на профессиональные темы).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0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179388" y="116632"/>
            <a:ext cx="8929116" cy="5048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УК.5 Личностное самосовершенствование</a:t>
            </a:r>
            <a:endParaRPr lang="fr-FR" altLang="ru-RU" sz="28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586901"/>
              </p:ext>
            </p:extLst>
          </p:nvPr>
        </p:nvGraphicFramePr>
        <p:xfrm>
          <a:off x="179511" y="764704"/>
          <a:ext cx="8676010" cy="559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129"/>
                <a:gridCol w="6299881"/>
              </a:tblGrid>
              <a:tr h="602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(признаки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Приемы и методы формирования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3482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определяет задачи профессионального и личностного развития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составление индивидуального учебного плана (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карьерограмма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план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роста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участие в конкурсах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профмастерства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олимпиадах, НПК;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ведение портфолио;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самостоятельная формулировка целей и задач  учебного занятия;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составление резюме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-круглый стол «Профессиональная карьера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417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понимает сущность и социальную значимость своей будущей профессии, проявляет к ней устойчивый интерес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актуализировать профильное (профессиональное) содержание </a:t>
                      </a:r>
                      <a:r>
                        <a:rPr lang="ru-RU" sz="18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всех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учебных дисциплинах и курсах;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лабораторные занятия на базе предприятий;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выставок, экскурсии;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кружки технического творчества;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создание проектов по профилю.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проект «Аргументированное эссе «Я - профи» (представление о себе как будущем профессионале) 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проведение «Дней карьеры», дней предприятий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179388" y="476250"/>
            <a:ext cx="8964612" cy="504825"/>
          </a:xfrm>
        </p:spPr>
        <p:txBody>
          <a:bodyPr/>
          <a:lstStyle/>
          <a:p>
            <a:pPr eaLnBrk="1" hangingPunct="1"/>
            <a:r>
              <a:rPr lang="ru-RU" altLang="ru-RU" sz="3200" b="1" dirty="0" smtClean="0"/>
              <a:t>УК.5 Личностное самосовершенствование</a:t>
            </a:r>
            <a:endParaRPr lang="fr-FR" altLang="ru-RU" sz="32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432278"/>
              </p:ext>
            </p:extLst>
          </p:nvPr>
        </p:nvGraphicFramePr>
        <p:xfrm>
          <a:off x="323528" y="1124744"/>
          <a:ext cx="8568952" cy="489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891"/>
                <a:gridCol w="5898061"/>
              </a:tblGrid>
              <a:tr h="520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(признаки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Приемы и методы формирования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431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видеть перспективы развития отрасли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внедрение практик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ВорлдСкиллс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образовательный процесс (ЛПЗ, ГИА, система оценивания);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изучение зарубежного и передового опыта, обзор СМИ в рамках изучения МДК;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организация конференций;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выставок, экскурсии;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участие в конкурсах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профмастерства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19442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применяет знания индивидуально-типологических особенностей личности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учебный курс «Психология общения»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тесты, тренинги по формированию стрессоустойчивости, трудоспособности, развитию личностного потенциала и т.п.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1988840"/>
            <a:ext cx="47491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Спасибо!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67329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/>
              <a:t>Цель </a:t>
            </a:r>
            <a:r>
              <a:rPr lang="ru-RU" sz="4000" b="1" dirty="0" smtClean="0"/>
              <a:t>:</a:t>
            </a:r>
            <a:r>
              <a:rPr lang="ru-RU" sz="4000" dirty="0" smtClean="0"/>
              <a:t> </a:t>
            </a:r>
            <a:r>
              <a:rPr lang="ru-RU" sz="4000" dirty="0"/>
              <a:t>создание организационно-педагогических условий для формирования, развития и оценки универсальных компетенций обучающихся и выпускников профессиональных образовательных организаций Тюменской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34105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Задачи:</a:t>
            </a:r>
          </a:p>
          <a:p>
            <a:pPr lvl="0"/>
            <a:r>
              <a:rPr lang="ru-RU" dirty="0" smtClean="0"/>
              <a:t>1. </a:t>
            </a:r>
            <a:r>
              <a:rPr lang="ru-RU" sz="2000" dirty="0" smtClean="0"/>
              <a:t>Разработка </a:t>
            </a:r>
            <a:r>
              <a:rPr lang="ru-RU" sz="2000" dirty="0"/>
              <a:t>механизмов формирования и развития универсальных компетенций обучающихся и выпускников профессиональных образовательных организаций Тюменской области: </a:t>
            </a:r>
            <a:br>
              <a:rPr lang="ru-RU" sz="2000" dirty="0"/>
            </a:br>
            <a:r>
              <a:rPr lang="ru-RU" sz="2000" dirty="0"/>
              <a:t>- совершенствование форм и методов сопровождения формирования и развития универсальных компетенций выпускников системы среднего профессионального образования Тюменской области; </a:t>
            </a:r>
            <a:br>
              <a:rPr lang="ru-RU" sz="2000" dirty="0"/>
            </a:br>
            <a:r>
              <a:rPr lang="ru-RU" sz="2000" dirty="0"/>
              <a:t>- подготовка педагогических коллективов к работе по формированию и развитию универсальных компетенций;</a:t>
            </a:r>
            <a:br>
              <a:rPr lang="ru-RU" sz="2000" dirty="0"/>
            </a:br>
            <a:r>
              <a:rPr lang="ru-RU" sz="2000" dirty="0"/>
              <a:t>- развитие социокультурной среды профессиональных образовательных организаций Тюменской области;</a:t>
            </a:r>
            <a:br>
              <a:rPr lang="ru-RU" sz="2000" dirty="0"/>
            </a:br>
            <a:r>
              <a:rPr lang="ru-RU" sz="2000" dirty="0"/>
              <a:t>- сетевое взаимодействие педагогических работников, работодателей, обучающихся и их родителей (законных представителей) по формированию и развитию универсальных компетенций.</a:t>
            </a:r>
          </a:p>
        </p:txBody>
      </p:sp>
    </p:spTree>
    <p:extLst>
      <p:ext uri="{BB962C8B-B14F-4D97-AF65-F5344CB8AC3E}">
        <p14:creationId xmlns:p14="http://schemas.microsoft.com/office/powerpoint/2010/main" val="229244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2. Формирование </a:t>
            </a:r>
            <a:r>
              <a:rPr lang="ru-RU" sz="4400" dirty="0"/>
              <a:t>механизмов оценки (алгоритмы, оценки, критерии, инструментарий и др.), проведения внешней и внутренней экспертизы уровня </a:t>
            </a:r>
            <a:r>
              <a:rPr lang="ru-RU" sz="4400" dirty="0" err="1"/>
              <a:t>сформированности</a:t>
            </a:r>
            <a:r>
              <a:rPr lang="ru-RU" sz="4400" dirty="0"/>
              <a:t> универсальных компетенций</a:t>
            </a:r>
          </a:p>
        </p:txBody>
      </p:sp>
    </p:spTree>
    <p:extLst>
      <p:ext uri="{BB962C8B-B14F-4D97-AF65-F5344CB8AC3E}">
        <p14:creationId xmlns:p14="http://schemas.microsoft.com/office/powerpoint/2010/main" val="156867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Профессиональные компетенции</a:t>
            </a:r>
            <a:r>
              <a:rPr lang="ru-RU" sz="2400" dirty="0"/>
              <a:t> – способность применять знания, умения и практический опыт для успешной деятельности в определенной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0537" y="1700808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Ключевые (общие, универсальные) </a:t>
            </a:r>
            <a:r>
              <a:rPr lang="ru-RU" dirty="0"/>
              <a:t>профессиональные компетенции – это способности работника решать задачи, которые возникают перед ним в процессе профессиональной карьеры и не зависят от профессии или специальности (инвариантны по отношению к ним). Ими должен обладать каждый член общества, они универсальны и применимы в самых различных ситуациях.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50100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Универсальные компетенции</a:t>
            </a:r>
            <a:r>
              <a:rPr lang="ru-RU" dirty="0"/>
              <a:t> – качества характера, общие способности, мотивация и образцы поведения человека, приводящие или проявляющиеся в эффективной деятельности.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2526" y="4581128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Универсальные компетенции</a:t>
            </a:r>
            <a:r>
              <a:rPr lang="ru-RU" dirty="0"/>
              <a:t> - это качества личности, от которых зависит ее успех практически во всех областях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63326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/>
          <a:lstStyle/>
          <a:p>
            <a:r>
              <a:rPr lang="ru-RU" b="1" dirty="0" smtClean="0"/>
              <a:t>Перечень УК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22034"/>
              </p:ext>
            </p:extLst>
          </p:nvPr>
        </p:nvGraphicFramePr>
        <p:xfrm>
          <a:off x="539552" y="1196752"/>
          <a:ext cx="8208912" cy="4721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0891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УК.1. Ценностная  и общекультурная  компетенция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УК.2. Информационная компетенция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УК.3. </a:t>
                      </a:r>
                      <a:r>
                        <a:rPr lang="ru-RU" sz="2800" dirty="0" smtClean="0">
                          <a:effectLst/>
                        </a:rPr>
                        <a:t>Коммуникативная </a:t>
                      </a:r>
                      <a:r>
                        <a:rPr lang="ru-RU" sz="2800" dirty="0">
                          <a:effectLst/>
                        </a:rPr>
                        <a:t>компетенция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УК.4. Профессиональная и социальная </a:t>
                      </a:r>
                      <a:r>
                        <a:rPr lang="ru-RU" sz="2800" dirty="0" smtClean="0">
                          <a:effectLst/>
                        </a:rPr>
                        <a:t>мобильность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УК. </a:t>
                      </a:r>
                      <a:r>
                        <a:rPr lang="ru-RU" sz="2800" dirty="0" smtClean="0">
                          <a:effectLst/>
                        </a:rPr>
                        <a:t>5. </a:t>
                      </a:r>
                      <a:r>
                        <a:rPr lang="ru-RU" sz="2800" dirty="0">
                          <a:effectLst/>
                        </a:rPr>
                        <a:t>Личностное самосовершенствование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12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40105"/>
              </p:ext>
            </p:extLst>
          </p:nvPr>
        </p:nvGraphicFramePr>
        <p:xfrm>
          <a:off x="467544" y="692696"/>
          <a:ext cx="8568952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83"/>
                <a:gridCol w="7600969"/>
              </a:tblGrid>
              <a:tr h="180975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Паспорт региональной программы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305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Состав и структура универсальных компетенций обучающихся профессиональных образовательных организаций Тюменской области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2.1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Профессиограмма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2.2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Структура универсальных компетенций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085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Технология формирования и развития универсальных компетенций обучающихся профессиональных образовательных организаций Тюменской области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855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методы, приемы, технологии формирования и развития универсальных компетенций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30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Условия и средства формирования УК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07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7203"/>
              </p:ext>
            </p:extLst>
          </p:nvPr>
        </p:nvGraphicFramePr>
        <p:xfrm>
          <a:off x="539552" y="836712"/>
          <a:ext cx="8208912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312"/>
                <a:gridCol w="7281600"/>
              </a:tblGrid>
              <a:tr h="4680520"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4.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Основные направления по подготовке педагогического коллектива к работе по формированию и развитию универсальных компетенций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2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26310"/>
              </p:ext>
            </p:extLst>
          </p:nvPr>
        </p:nvGraphicFramePr>
        <p:xfrm>
          <a:off x="467544" y="1124744"/>
          <a:ext cx="8280920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446"/>
                <a:gridCol w="7345474"/>
              </a:tblGrid>
              <a:tr h="553085"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Социокультурная среда формирования и развития универсальных компетенций обучающихся профессиональных образовательных организаций Тюменской области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575"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6.1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Требования к социокультурной </a:t>
                      </a:r>
                      <a:r>
                        <a:rPr lang="ru-RU" sz="2800" dirty="0" smtClean="0">
                          <a:effectLst/>
                        </a:rPr>
                        <a:t>среде</a:t>
                      </a:r>
                    </a:p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675"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6.2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Оценка состояния социокультурной среды профессиональной образовательной организации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377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346</TotalTime>
  <Words>987</Words>
  <Application>Microsoft Office PowerPoint</Application>
  <PresentationFormat>Экран (4:3)</PresentationFormat>
  <Paragraphs>142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Tw Cen MT</vt:lpstr>
      <vt:lpstr>Тема Office</vt:lpstr>
      <vt:lpstr>Департамент образования и науки  Тюменской области  Тюменский областной государственный институт развития регионального образования Совет директоров профессиональных образовательных организаций Тюменской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УК.4 Профессиональная и социальная  мобильность</vt:lpstr>
      <vt:lpstr>УК.4 Профессиональная и социальная мобильность</vt:lpstr>
      <vt:lpstr>УК.5 Личностное самосовершенствование</vt:lpstr>
      <vt:lpstr>УК.5 Личностное самосовершенствование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Леонидовна</dc:creator>
  <cp:lastModifiedBy>Дубровина Татьяна Леонидовна</cp:lastModifiedBy>
  <cp:revision>38</cp:revision>
  <cp:lastPrinted>2015-12-11T10:01:45Z</cp:lastPrinted>
  <dcterms:created xsi:type="dcterms:W3CDTF">2014-04-16T08:42:44Z</dcterms:created>
  <dcterms:modified xsi:type="dcterms:W3CDTF">2015-12-15T03:39:48Z</dcterms:modified>
</cp:coreProperties>
</file>